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C17EA-2FAE-48C9-AACD-979E562FA1A6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01637-7206-4CA5-8326-697EFDA99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3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14DF49-2760-439F-98A3-CC3E5F220E06}" type="slidenum">
              <a:rPr lang="de-DE" sz="12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37F8E-DFD9-4A2E-BF0A-7381D046E6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4429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4798-9B90-4D93-B9FA-F4CBD5DBE2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4780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5750" y="1257300"/>
            <a:ext cx="2076450" cy="48688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3225" y="1257300"/>
            <a:ext cx="6080125" cy="48688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8D4B-272E-4F9E-BF95-143CDF63E1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8191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43C2-EA5C-4B9F-BDCA-69901C863A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6059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32984-4FB6-4D0D-9950-D9150A6EEC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9792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5B7C-DA55-4BF3-95C1-9B3BE75539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498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854FA-88DA-44BA-A838-29AE2036C9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9620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B6D8-575E-4B25-B627-FA2AC47B29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2571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779A-509F-4D1B-B5F1-30181D01D4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3773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CA2C-BB4A-4ADB-AC11-0570235711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0672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FFBE-3405-4DD7-A93B-2DA63C0020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8944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1027" name="Rectangle 10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1257300"/>
            <a:ext cx="8308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8188" y="6381750"/>
            <a:ext cx="476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50000"/>
              </a:spcBef>
              <a:defRPr sz="1000" b="1">
                <a:solidFill>
                  <a:srgbClr val="006600"/>
                </a:solidFill>
                <a:latin typeface="Arial Unicode MS" pitchFamily="34" charset="-128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fld id="{EA8617DB-B9DA-450D-AFBD-72DE34F66FE9}" type="slidenum">
              <a:rPr lang="de-DE"/>
              <a:pPr algn="ctr" fontAlgn="base"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  <p:sp>
        <p:nvSpPr>
          <p:cNvPr id="2" name="Text Box 15"/>
          <p:cNvSpPr txBox="1">
            <a:spLocks noChangeArrowheads="1"/>
          </p:cNvSpPr>
          <p:nvPr userDrawn="1"/>
        </p:nvSpPr>
        <p:spPr bwMode="auto">
          <a:xfrm>
            <a:off x="1908175" y="6308725"/>
            <a:ext cx="5329238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b="1">
                <a:solidFill>
                  <a:srgbClr val="006600"/>
                </a:solidFill>
                <a:latin typeface="Arial Unicode MS" pitchFamily="34" charset="-128"/>
              </a:rPr>
              <a:t>Zuhören. Begleiten. Helfen.</a:t>
            </a:r>
          </a:p>
        </p:txBody>
      </p:sp>
      <p:grpSp>
        <p:nvGrpSpPr>
          <p:cNvPr id="1031" name="Group 18"/>
          <p:cNvGrpSpPr>
            <a:grpSpLocks/>
          </p:cNvGrpSpPr>
          <p:nvPr userDrawn="1"/>
        </p:nvGrpSpPr>
        <p:grpSpPr bwMode="auto">
          <a:xfrm>
            <a:off x="403225" y="2201863"/>
            <a:ext cx="8305800" cy="3743325"/>
            <a:chOff x="254" y="1387"/>
            <a:chExt cx="5232" cy="2358"/>
          </a:xfrm>
        </p:grpSpPr>
        <p:sp>
          <p:nvSpPr>
            <p:cNvPr id="1033" name="Rectangle 16"/>
            <p:cNvSpPr>
              <a:spLocks noChangeArrowheads="1"/>
            </p:cNvSpPr>
            <p:nvPr userDrawn="1"/>
          </p:nvSpPr>
          <p:spPr bwMode="auto">
            <a:xfrm>
              <a:off x="254" y="1387"/>
              <a:ext cx="5232" cy="235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600">
                <a:solidFill>
                  <a:srgbClr val="000000"/>
                </a:solidFill>
              </a:endParaRPr>
            </a:p>
          </p:txBody>
        </p:sp>
        <p:sp>
          <p:nvSpPr>
            <p:cNvPr id="1034" name="Line 17"/>
            <p:cNvSpPr>
              <a:spLocks noChangeShapeType="1"/>
            </p:cNvSpPr>
            <p:nvPr userDrawn="1"/>
          </p:nvSpPr>
          <p:spPr bwMode="auto">
            <a:xfrm>
              <a:off x="2880" y="1404"/>
              <a:ext cx="0" cy="2335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600">
                <a:solidFill>
                  <a:srgbClr val="000000"/>
                </a:solidFill>
              </a:endParaRPr>
            </a:p>
          </p:txBody>
        </p:sp>
      </p:grpSp>
      <p:pic>
        <p:nvPicPr>
          <p:cNvPr id="1032" name="Picture 23" descr="LOGO_BKG_4c-white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27F55"/>
              </a:clrFrom>
              <a:clrTo>
                <a:srgbClr val="027F5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22263"/>
            <a:ext cx="35941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62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3EDF3B-1A4E-4560-A42E-F004E3D5739D}" type="slidenum">
              <a:rPr lang="de-DE" sz="1000" smtClean="0">
                <a:solidFill>
                  <a:srgbClr val="006600"/>
                </a:solidFill>
                <a:latin typeface="Arial Unicode MS" pitchFamily="34" charset="-128"/>
              </a:rPr>
              <a:pPr eaLnBrk="1" hangingPunct="1"/>
              <a:t>1</a:t>
            </a:fld>
            <a:endParaRPr lang="de-DE" sz="1000">
              <a:solidFill>
                <a:srgbClr val="006600"/>
              </a:solidFill>
              <a:latin typeface="Arial Unicode MS" pitchFamily="34" charset="-128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Mit dem Stiftungsprojekt „Reden hilft“ wollen wir das Angebot der Psychosozialen Beratungsstellen sichern und weiter ausbauen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01638" y="2185988"/>
            <a:ext cx="1290637" cy="927100"/>
          </a:xfrm>
          <a:prstGeom prst="rect">
            <a:avLst/>
          </a:prstGeom>
          <a:solidFill>
            <a:srgbClr val="008000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>
                <a:solidFill>
                  <a:srgbClr val="FFFFFF"/>
                </a:solidFill>
              </a:rPr>
              <a:t>Was ist unser Ziel?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71650" y="2157413"/>
            <a:ext cx="69389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/>
          <a:lstStyle/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 dirty="0">
                <a:solidFill>
                  <a:srgbClr val="000000"/>
                </a:solidFill>
              </a:rPr>
              <a:t>Stärkung </a:t>
            </a:r>
            <a:r>
              <a:rPr lang="de-DE" sz="1100" dirty="0">
                <a:solidFill>
                  <a:srgbClr val="000000"/>
                </a:solidFill>
              </a:rPr>
              <a:t>der </a:t>
            </a:r>
            <a:r>
              <a:rPr lang="de-DE" sz="1100" b="1" dirty="0">
                <a:solidFill>
                  <a:srgbClr val="000000"/>
                </a:solidFill>
              </a:rPr>
              <a:t>ambulanten psychosozialen Krebsberatung</a:t>
            </a:r>
            <a:r>
              <a:rPr lang="de-DE" sz="1100" dirty="0">
                <a:solidFill>
                  <a:srgbClr val="000000"/>
                </a:solidFill>
              </a:rPr>
              <a:t> für Kranke und deren Angehörige – Schließen einer Versorgungslücke in Bayern</a:t>
            </a:r>
          </a:p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 dirty="0">
                <a:solidFill>
                  <a:srgbClr val="000000"/>
                </a:solidFill>
              </a:rPr>
              <a:t>Ausbau</a:t>
            </a:r>
            <a:r>
              <a:rPr lang="de-DE" sz="1100" dirty="0">
                <a:solidFill>
                  <a:srgbClr val="000000"/>
                </a:solidFill>
              </a:rPr>
              <a:t> und </a:t>
            </a:r>
            <a:r>
              <a:rPr lang="de-DE" sz="1100" b="1" dirty="0">
                <a:solidFill>
                  <a:srgbClr val="000000"/>
                </a:solidFill>
              </a:rPr>
              <a:t>Anpassung</a:t>
            </a:r>
            <a:r>
              <a:rPr lang="de-DE" sz="1100" dirty="0">
                <a:solidFill>
                  <a:srgbClr val="000000"/>
                </a:solidFill>
              </a:rPr>
              <a:t> </a:t>
            </a:r>
            <a:r>
              <a:rPr lang="de-DE" sz="1100" b="1" dirty="0">
                <a:solidFill>
                  <a:srgbClr val="000000"/>
                </a:solidFill>
              </a:rPr>
              <a:t>des Angebots</a:t>
            </a:r>
            <a:r>
              <a:rPr lang="de-DE" sz="1100" dirty="0">
                <a:solidFill>
                  <a:srgbClr val="000000"/>
                </a:solidFill>
              </a:rPr>
              <a:t> der Bayerischen Krebsgesellschaft e.V. an aktuelle Bedarfe, v.a. Bereitstellung von </a:t>
            </a:r>
            <a:r>
              <a:rPr lang="de-DE" sz="1100" b="1" dirty="0">
                <a:solidFill>
                  <a:srgbClr val="000000"/>
                </a:solidFill>
              </a:rPr>
              <a:t>zusätzlichem Personal</a:t>
            </a:r>
            <a:r>
              <a:rPr lang="de-DE" sz="1100" dirty="0">
                <a:solidFill>
                  <a:srgbClr val="000000"/>
                </a:solidFill>
              </a:rPr>
              <a:t> zur Entlastung bestehender MitarbeiterInnen, zur </a:t>
            </a:r>
            <a:r>
              <a:rPr lang="de-DE" sz="1100" b="1" dirty="0">
                <a:solidFill>
                  <a:srgbClr val="000000"/>
                </a:solidFill>
              </a:rPr>
              <a:t>Flexibilisierung der Öffnungszeiten </a:t>
            </a:r>
            <a:r>
              <a:rPr lang="de-DE" sz="1100" dirty="0">
                <a:solidFill>
                  <a:srgbClr val="000000"/>
                </a:solidFill>
              </a:rPr>
              <a:t>und </a:t>
            </a:r>
            <a:r>
              <a:rPr lang="de-DE" sz="1100" b="1" dirty="0">
                <a:solidFill>
                  <a:srgbClr val="000000"/>
                </a:solidFill>
              </a:rPr>
              <a:t>Schaffung von datenschutzkonformer Videoberatung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401638" y="3178175"/>
            <a:ext cx="1290637" cy="777875"/>
          </a:xfrm>
          <a:prstGeom prst="rect">
            <a:avLst/>
          </a:prstGeom>
          <a:solidFill>
            <a:srgbClr val="008000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>
                <a:solidFill>
                  <a:srgbClr val="FFFFFF"/>
                </a:solidFill>
              </a:rPr>
              <a:t>Was wird mit Ihrem Engagement bewegt?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771650" y="3163888"/>
            <a:ext cx="693896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/>
          <a:lstStyle/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>
                <a:solidFill>
                  <a:srgbClr val="000000"/>
                </a:solidFill>
              </a:rPr>
              <a:t>Förderung der „sprechenden Medizin“</a:t>
            </a:r>
            <a:r>
              <a:rPr lang="de-DE" sz="1100">
                <a:solidFill>
                  <a:srgbClr val="000000"/>
                </a:solidFill>
              </a:rPr>
              <a:t> – umfassende Information von über 200.000 Krebskranken und deren Angehörigen</a:t>
            </a:r>
          </a:p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>
                <a:solidFill>
                  <a:srgbClr val="000000"/>
                </a:solidFill>
              </a:rPr>
              <a:t>Psychische Entlastung</a:t>
            </a:r>
            <a:r>
              <a:rPr lang="de-DE" sz="1100">
                <a:solidFill>
                  <a:srgbClr val="000000"/>
                </a:solidFill>
              </a:rPr>
              <a:t> </a:t>
            </a:r>
            <a:r>
              <a:rPr lang="de-DE" sz="1100" b="1">
                <a:solidFill>
                  <a:srgbClr val="000000"/>
                </a:solidFill>
              </a:rPr>
              <a:t>von Betroffenen</a:t>
            </a:r>
            <a:r>
              <a:rPr lang="de-DE" sz="1100">
                <a:solidFill>
                  <a:srgbClr val="000000"/>
                </a:solidFill>
              </a:rPr>
              <a:t> bei der Bewältigung der Krankheit – Vorbeugen von psychischen Erkrankungen zusätzlich zu Krebs</a:t>
            </a:r>
            <a:endParaRPr lang="de-DE" sz="1100" b="1">
              <a:solidFill>
                <a:srgbClr val="000000"/>
              </a:solidFill>
            </a:endParaRP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401638" y="4021138"/>
            <a:ext cx="1290637" cy="925512"/>
          </a:xfrm>
          <a:prstGeom prst="rect">
            <a:avLst/>
          </a:prstGeom>
          <a:solidFill>
            <a:srgbClr val="008000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>
                <a:solidFill>
                  <a:srgbClr val="FFFFFF"/>
                </a:solidFill>
              </a:rPr>
              <a:t>Wofür konkret werden Fördermittel genutzt?</a:t>
            </a:r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1771650" y="4006850"/>
            <a:ext cx="693896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/>
          <a:lstStyle/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 dirty="0">
                <a:solidFill>
                  <a:srgbClr val="000000"/>
                </a:solidFill>
              </a:rPr>
              <a:t>Schaffung von mindestens 21 neuen Außensprechstunden im ländlichen Raum</a:t>
            </a:r>
          </a:p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 dirty="0">
                <a:solidFill>
                  <a:srgbClr val="000000"/>
                </a:solidFill>
              </a:rPr>
              <a:t>Betrieb von 15 Krebsberatungsstellen </a:t>
            </a:r>
            <a:r>
              <a:rPr lang="de-DE" sz="1100" dirty="0">
                <a:solidFill>
                  <a:srgbClr val="000000"/>
                </a:solidFill>
              </a:rPr>
              <a:t>in ganz Bayern –Finanzierung von Personal und Sachmittel</a:t>
            </a:r>
          </a:p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b="1" dirty="0">
                <a:solidFill>
                  <a:srgbClr val="000000"/>
                </a:solidFill>
              </a:rPr>
              <a:t>Finanzierung</a:t>
            </a:r>
            <a:r>
              <a:rPr lang="de-DE" sz="1100" dirty="0">
                <a:solidFill>
                  <a:srgbClr val="000000"/>
                </a:solidFill>
              </a:rPr>
              <a:t> von </a:t>
            </a:r>
            <a:r>
              <a:rPr lang="de-DE" sz="1100" b="1" dirty="0">
                <a:solidFill>
                  <a:srgbClr val="000000"/>
                </a:solidFill>
              </a:rPr>
              <a:t>Schulungen</a:t>
            </a:r>
            <a:r>
              <a:rPr lang="de-DE" sz="1100" dirty="0">
                <a:solidFill>
                  <a:srgbClr val="000000"/>
                </a:solidFill>
              </a:rPr>
              <a:t>, </a:t>
            </a:r>
            <a:r>
              <a:rPr lang="de-DE" sz="1100" b="1" dirty="0">
                <a:solidFill>
                  <a:srgbClr val="000000"/>
                </a:solidFill>
              </a:rPr>
              <a:t>Fach-Informationen</a:t>
            </a:r>
            <a:r>
              <a:rPr lang="de-DE" sz="1100" dirty="0">
                <a:solidFill>
                  <a:srgbClr val="000000"/>
                </a:solidFill>
              </a:rPr>
              <a:t>, </a:t>
            </a:r>
            <a:r>
              <a:rPr lang="de-DE" sz="1100" b="1" dirty="0">
                <a:solidFill>
                  <a:srgbClr val="000000"/>
                </a:solidFill>
              </a:rPr>
              <a:t>Experten-Unterstützung</a:t>
            </a:r>
            <a:r>
              <a:rPr lang="de-DE" sz="1100" dirty="0">
                <a:solidFill>
                  <a:srgbClr val="000000"/>
                </a:solidFill>
              </a:rPr>
              <a:t> etc. zum Ausbau des Beratungsangebots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401638" y="5011738"/>
            <a:ext cx="1290637" cy="909637"/>
          </a:xfrm>
          <a:prstGeom prst="rect">
            <a:avLst/>
          </a:prstGeom>
          <a:solidFill>
            <a:srgbClr val="008000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>
                <a:solidFill>
                  <a:srgbClr val="FFFFFF"/>
                </a:solidFill>
              </a:rPr>
              <a:t>Welche Summe wird insgesamt benötigt?</a:t>
            </a:r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1771650" y="4997450"/>
            <a:ext cx="69389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/>
          <a:lstStyle/>
          <a:p>
            <a:pPr marL="282575" indent="-2825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9432"/>
              </a:buClr>
              <a:buFont typeface="Wingdings" pitchFamily="2" charset="2"/>
              <a:buChar char="§"/>
            </a:pPr>
            <a:r>
              <a:rPr lang="de-DE" sz="1100" dirty="0">
                <a:solidFill>
                  <a:srgbClr val="000000"/>
                </a:solidFill>
              </a:rPr>
              <a:t>Zusätzliche </a:t>
            </a:r>
            <a:r>
              <a:rPr lang="de-DE" sz="1100" b="1" dirty="0">
                <a:solidFill>
                  <a:srgbClr val="000000"/>
                </a:solidFill>
              </a:rPr>
              <a:t>jährliche Förderung</a:t>
            </a:r>
            <a:r>
              <a:rPr lang="de-DE" sz="1100" dirty="0">
                <a:solidFill>
                  <a:srgbClr val="000000"/>
                </a:solidFill>
              </a:rPr>
              <a:t> von ca. </a:t>
            </a:r>
            <a:r>
              <a:rPr lang="de-DE" sz="1100" b="1" dirty="0">
                <a:solidFill>
                  <a:srgbClr val="000000"/>
                </a:solidFill>
              </a:rPr>
              <a:t>850.000 Euro </a:t>
            </a:r>
            <a:r>
              <a:rPr lang="de-DE" sz="1100" dirty="0">
                <a:solidFill>
                  <a:srgbClr val="000000"/>
                </a:solidFill>
              </a:rPr>
              <a:t>(Eigenmittel der Bayerischen Krebsgesellschaft e.V. neben öffentlichen Zuschüssen) zur Sicherung und Weiterentwicklung der </a:t>
            </a:r>
            <a:r>
              <a:rPr lang="de-DE" sz="1100" b="1" dirty="0">
                <a:solidFill>
                  <a:srgbClr val="000000"/>
                </a:solidFill>
              </a:rPr>
              <a:t>bestehenden</a:t>
            </a:r>
            <a:r>
              <a:rPr lang="de-DE" sz="1100" dirty="0">
                <a:solidFill>
                  <a:srgbClr val="000000"/>
                </a:solidFill>
              </a:rPr>
              <a:t> Beratungsstellen und zur Förderung und Etablierung </a:t>
            </a:r>
            <a:r>
              <a:rPr lang="de-DE" sz="1100">
                <a:solidFill>
                  <a:srgbClr val="000000"/>
                </a:solidFill>
              </a:rPr>
              <a:t>von Außensprechstunden für </a:t>
            </a:r>
            <a:r>
              <a:rPr lang="de-DE" sz="1100" dirty="0">
                <a:solidFill>
                  <a:srgbClr val="000000"/>
                </a:solidFill>
              </a:rPr>
              <a:t>eine Laufzeit von jeweils </a:t>
            </a:r>
            <a:r>
              <a:rPr lang="de-DE" sz="1100" b="1" dirty="0">
                <a:solidFill>
                  <a:srgbClr val="000000"/>
                </a:solidFill>
              </a:rPr>
              <a:t>mind. 2 Jahre</a:t>
            </a:r>
            <a:r>
              <a:rPr lang="de-DE" sz="1100" dirty="0">
                <a:solidFill>
                  <a:srgbClr val="000000"/>
                </a:solidFill>
              </a:rPr>
              <a:t> im ländlichen Raum</a:t>
            </a:r>
            <a:endParaRPr lang="de-DE" sz="1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616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Times New Roman</vt:lpstr>
      <vt:lpstr>Wingdings</vt:lpstr>
      <vt:lpstr>1_Standarddesign</vt:lpstr>
      <vt:lpstr>Mit dem Stiftungsprojekt „Reden hilft“ wollen wir das Angebot der Psychosozialen Beratungsstellen sichern und weiter ausbauen</vt:lpstr>
    </vt:vector>
  </TitlesOfParts>
  <Company>Bayerische Krebsgesellschaft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dem Stiftungsprojekt „Reden hilft“ wollen wir das Angebot der Psychosozialen Beratungsstellen sichern und weiter ausbauen</dc:title>
  <dc:creator>Claudia Zimmermann</dc:creator>
  <cp:lastModifiedBy>Claudia Zimmermann</cp:lastModifiedBy>
  <cp:revision>2</cp:revision>
  <dcterms:created xsi:type="dcterms:W3CDTF">2016-11-25T08:38:23Z</dcterms:created>
  <dcterms:modified xsi:type="dcterms:W3CDTF">2020-07-09T16:34:15Z</dcterms:modified>
</cp:coreProperties>
</file>